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2" r:id="rId2"/>
    <p:sldId id="256" r:id="rId3"/>
    <p:sldId id="276" r:id="rId4"/>
    <p:sldId id="260" r:id="rId5"/>
    <p:sldId id="268" r:id="rId6"/>
    <p:sldId id="283" r:id="rId7"/>
    <p:sldId id="277" r:id="rId8"/>
    <p:sldId id="261" r:id="rId9"/>
    <p:sldId id="278" r:id="rId10"/>
    <p:sldId id="286" r:id="rId11"/>
    <p:sldId id="272" r:id="rId12"/>
    <p:sldId id="263" r:id="rId13"/>
    <p:sldId id="279" r:id="rId14"/>
    <p:sldId id="290" r:id="rId15"/>
    <p:sldId id="291" r:id="rId16"/>
    <p:sldId id="273" r:id="rId17"/>
    <p:sldId id="275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5B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94670" autoAdjust="0"/>
  </p:normalViewPr>
  <p:slideViewPr>
    <p:cSldViewPr snapToGrid="0">
      <p:cViewPr>
        <p:scale>
          <a:sx n="100" d="100"/>
          <a:sy n="100" d="100"/>
        </p:scale>
        <p:origin x="234" y="-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5B272-F11F-4F0A-9257-EFA3FEBBAF35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9EC9F-F72E-4502-B7C8-9D8965653B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22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9EC9F-F72E-4502-B7C8-9D8965653BB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9EC9F-F72E-4502-B7C8-9D8965653B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62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9EC9F-F72E-4502-B7C8-9D8965653BB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62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7219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686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686010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666324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980229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088898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41237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10658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809964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6816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05946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19A2E-6ADD-44D3-A1A0-E33641F9CF44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60B0E-96F3-4AD0-958D-3F29888E51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8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368299"/>
            <a:ext cx="5975350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590964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325243"/>
            <a:ext cx="12191999" cy="109335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Franklin Gothic Medium" panose="020B0603020102020204" pitchFamily="34" charset="0"/>
              </a:rPr>
              <a:t>Соотнесите знак экологической маркировки и его значение</a:t>
            </a:r>
            <a:endParaRPr lang="ru-RU" dirty="0">
              <a:latin typeface="Franklin Gothic Medium" panose="020B0603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87173" y="4581495"/>
            <a:ext cx="87162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Данная маркировка гарантирует, что производимая изготовителем продукция полностью соответствует требованиям безопасности для человека и окружающей среды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31940" y="4457891"/>
            <a:ext cx="716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</a:rPr>
              <a:t>Б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06907" y="5974317"/>
            <a:ext cx="85151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Упаковку, на которой есть такая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экомаркировка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, следует выбросить в урну.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38711" y="5775414"/>
            <a:ext cx="703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</a:rPr>
              <a:t>В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82591" y="1734558"/>
            <a:ext cx="8563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Особая утилизация: ставится на источниках питания (батарейки) и товарах, содержащих некоторые опасные вещества (ртуть, свинец).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53240" y="1621337"/>
            <a:ext cx="674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</a:rPr>
              <a:t>Г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87173" y="3118585"/>
            <a:ext cx="87142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Этот знак означает, что упаковка товара частично или полностью сделана из переработанного сырья либо пригодна для последующей переработки.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50335" y="3057030"/>
            <a:ext cx="680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Franklin Gothic Medium" panose="020B0603020102020204" pitchFamily="34" charset="0"/>
              </a:rPr>
              <a:t>А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229408" y="1366689"/>
            <a:ext cx="1832497" cy="1256231"/>
            <a:chOff x="367469" y="2384277"/>
            <a:chExt cx="1832497" cy="1256231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0064" y="2578015"/>
              <a:ext cx="838790" cy="83879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19163" y="2600737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1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2" name="Прямоугольник с двумя скругленными противолежащими углами 31"/>
            <p:cNvSpPr/>
            <p:nvPr/>
          </p:nvSpPr>
          <p:spPr>
            <a:xfrm>
              <a:off x="367469" y="2384277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29408" y="2754398"/>
            <a:ext cx="1832497" cy="1256231"/>
            <a:chOff x="494227" y="3131230"/>
            <a:chExt cx="1832497" cy="1256231"/>
          </a:xfrm>
        </p:grpSpPr>
        <p:sp>
          <p:nvSpPr>
            <p:cNvPr id="21" name="TextBox 20"/>
            <p:cNvSpPr txBox="1"/>
            <p:nvPr/>
          </p:nvSpPr>
          <p:spPr>
            <a:xfrm>
              <a:off x="617918" y="3405402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2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494227" y="3131230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00" name="Picture 4" descr="C:\Users\lia012\Desktop\квиз плиз ТКО\РИС\1_6ceH1D-LCirAznnZeFH2cg.jpe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318" y="3308709"/>
              <a:ext cx="1220221" cy="927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229407" y="4132582"/>
            <a:ext cx="1832498" cy="1256231"/>
            <a:chOff x="460041" y="4387461"/>
            <a:chExt cx="1832498" cy="1256231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1523" y="4637591"/>
              <a:ext cx="1201016" cy="75597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35108" y="4637591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3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3" name="Прямоугольник с двумя скругленными противолежащими углами 32"/>
            <p:cNvSpPr/>
            <p:nvPr/>
          </p:nvSpPr>
          <p:spPr>
            <a:xfrm>
              <a:off x="460041" y="4387461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29408" y="5510767"/>
            <a:ext cx="1832497" cy="1256231"/>
            <a:chOff x="460042" y="5620905"/>
            <a:chExt cx="1832497" cy="1256231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8782" y="5665687"/>
              <a:ext cx="760072" cy="91481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29078" y="5838542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4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4" name="Прямоугольник с двумя скругленными противолежащими углами 33"/>
            <p:cNvSpPr/>
            <p:nvPr/>
          </p:nvSpPr>
          <p:spPr>
            <a:xfrm>
              <a:off x="460042" y="5620905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39442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0" grpId="0"/>
      <p:bldP spid="26" grpId="0"/>
      <p:bldP spid="18" grpId="0"/>
      <p:bldP spid="27" grpId="0"/>
      <p:bldP spid="1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95238" y="-2695236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23901" y="2203639"/>
            <a:ext cx="5690340" cy="156966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Раунд 3</a:t>
            </a:r>
          </a:p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«Мозговой штурм»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4551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4199" y="1896924"/>
            <a:ext cx="8323603" cy="306415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Franklin Gothic Medium" panose="020B0603020102020204" pitchFamily="34" charset="0"/>
              </a:rPr>
              <a:t>На </a:t>
            </a:r>
            <a:r>
              <a:rPr lang="ru-RU" sz="3600" dirty="0">
                <a:latin typeface="Franklin Gothic Medium" panose="020B0603020102020204" pitchFamily="34" charset="0"/>
              </a:rPr>
              <a:t>одном из рекламных плакатов начала ХХ века был изображен больной туберкулезом, который пьет воду из публичного крана, а позади молодая девушка, стоящая в очереди. Что рекламируют эти плакаты?</a:t>
            </a:r>
          </a:p>
        </p:txBody>
      </p:sp>
      <p:pic>
        <p:nvPicPr>
          <p:cNvPr id="5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9" t="31786" r="39370" b="39735"/>
          <a:stretch/>
        </p:blipFill>
        <p:spPr bwMode="auto">
          <a:xfrm>
            <a:off x="10904433" y="5188017"/>
            <a:ext cx="1042588" cy="149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8305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23962" y="1266825"/>
            <a:ext cx="9744076" cy="3676650"/>
            <a:chOff x="1223962" y="1266825"/>
            <a:chExt cx="9744076" cy="3676650"/>
          </a:xfrm>
        </p:grpSpPr>
        <p:pic>
          <p:nvPicPr>
            <p:cNvPr id="5" name="Picture 3" descr="C:\Users\lia012\Desktop\квиз плиз ТКО\РИС\depositphotos_14033496-stock-illustration-funny-recycling-bin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962" y="1266825"/>
              <a:ext cx="9744076" cy="3676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3876985" y="3429000"/>
              <a:ext cx="4253298" cy="7664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193069"/>
                </a:avLst>
              </a:prstTxWarp>
              <a:spAutoFit/>
            </a:bodyPr>
            <a:lstStyle/>
            <a:p>
              <a:pPr algn="ctr"/>
              <a:r>
                <a:rPr lang="ru-RU" sz="8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/>
                </a:rPr>
                <a:t>Ответы</a:t>
              </a:r>
              <a:endPara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410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2393" y="1877824"/>
            <a:ext cx="8323603" cy="306415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Franklin Gothic Medium" panose="020B0603020102020204" pitchFamily="34" charset="0"/>
              </a:rPr>
              <a:t>На </a:t>
            </a:r>
            <a:r>
              <a:rPr lang="ru-RU" sz="3600" dirty="0">
                <a:latin typeface="Franklin Gothic Medium" panose="020B0603020102020204" pitchFamily="34" charset="0"/>
              </a:rPr>
              <a:t>одном из рекламных плакатов начала ХХ века был изображен больной туберкулезом, который пьет воду из публичного крана, а позади молодая девушка, стоящая в очереди. Что рекламируют эти плакаты?</a:t>
            </a:r>
          </a:p>
        </p:txBody>
      </p:sp>
      <p:pic>
        <p:nvPicPr>
          <p:cNvPr id="5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9" t="31786" r="39370" b="39735"/>
          <a:stretch/>
        </p:blipFill>
        <p:spPr bwMode="auto">
          <a:xfrm>
            <a:off x="10904433" y="5188017"/>
            <a:ext cx="1042588" cy="149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10019" y="308164"/>
            <a:ext cx="428835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Одноразовые</a:t>
            </a:r>
          </a:p>
          <a:p>
            <a:pPr algn="ctr"/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стаканчики</a:t>
            </a:r>
            <a:endParaRPr lang="ru-RU" sz="4800" dirty="0">
              <a:solidFill>
                <a:srgbClr val="FF0066"/>
              </a:solidFill>
            </a:endParaRPr>
          </a:p>
        </p:txBody>
      </p:sp>
      <p:pic>
        <p:nvPicPr>
          <p:cNvPr id="9218" name="Picture 2" descr="C:\Users\lia012\Desktop\квиз плиз ТКО\РИС\91250218434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875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4937" y="1404937"/>
            <a:ext cx="97726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До начала 20-го века, большинство людей даже не знали </a:t>
            </a:r>
            <a:r>
              <a:rPr lang="ru-RU" sz="3600" dirty="0" smtClean="0">
                <a:latin typeface="Franklin Gothic Medium" panose="020B0603020102020204" pitchFamily="34" charset="0"/>
                <a:ea typeface="+mj-ea"/>
                <a:cs typeface="+mj-cs"/>
              </a:rPr>
              <a:t>о существовании 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микробов. В 1908 году вступил в силу партнёрский союз между </a:t>
            </a:r>
            <a:r>
              <a:rPr lang="ru-RU" sz="3600" dirty="0" err="1" smtClean="0">
                <a:latin typeface="Franklin Gothic Medium" panose="020B0603020102020204" pitchFamily="34" charset="0"/>
                <a:ea typeface="+mj-ea"/>
                <a:cs typeface="+mj-cs"/>
              </a:rPr>
              <a:t>Луэлленом</a:t>
            </a:r>
            <a:r>
              <a:rPr lang="ru-RU" sz="3600" dirty="0" smtClean="0">
                <a:latin typeface="Franklin Gothic Medium" panose="020B0603020102020204" pitchFamily="34" charset="0"/>
                <a:ea typeface="+mj-ea"/>
                <a:cs typeface="+mj-cs"/>
              </a:rPr>
              <a:t> и 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человеком по имени Хью </a:t>
            </a:r>
            <a:r>
              <a:rPr lang="ru-RU" sz="3600" dirty="0" err="1">
                <a:latin typeface="Franklin Gothic Medium" panose="020B0603020102020204" pitchFamily="34" charset="0"/>
                <a:ea typeface="+mj-ea"/>
                <a:cs typeface="+mj-cs"/>
              </a:rPr>
              <a:t>Мур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, задачей Мура было информировать общественность о преимуществах одноразовых стаканчиков. В 1909 году они создали </a:t>
            </a:r>
            <a:r>
              <a:rPr lang="ru-RU" sz="3600" dirty="0" err="1">
                <a:latin typeface="Franklin Gothic Medium" panose="020B0603020102020204" pitchFamily="34" charset="0"/>
                <a:ea typeface="+mj-ea"/>
                <a:cs typeface="+mj-cs"/>
              </a:rPr>
              <a:t>Public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Franklin Gothic Medium" panose="020B0603020102020204" pitchFamily="34" charset="0"/>
                <a:ea typeface="+mj-ea"/>
                <a:cs typeface="+mj-cs"/>
              </a:rPr>
              <a:t>Cup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Franklin Gothic Medium" panose="020B0603020102020204" pitchFamily="34" charset="0"/>
                <a:ea typeface="+mj-ea"/>
                <a:cs typeface="+mj-cs"/>
              </a:rPr>
              <a:t>Vendor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 </a:t>
            </a:r>
            <a:r>
              <a:rPr lang="ru-RU" sz="3600" dirty="0" err="1">
                <a:latin typeface="Franklin Gothic Medium" panose="020B0603020102020204" pitchFamily="34" charset="0"/>
                <a:ea typeface="+mj-ea"/>
                <a:cs typeface="+mj-cs"/>
              </a:rPr>
              <a:t>Company</a:t>
            </a:r>
            <a:r>
              <a:rPr lang="ru-RU" sz="3600" dirty="0">
                <a:latin typeface="Franklin Gothic Medium" panose="020B0603020102020204" pitchFamily="34" charset="0"/>
                <a:ea typeface="+mj-ea"/>
                <a:cs typeface="+mj-cs"/>
              </a:rPr>
              <a:t> и назвали свой продукт Стакан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3205932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6460" y="1325895"/>
            <a:ext cx="8879080" cy="4206209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Franklin Gothic Medium" panose="020B0603020102020204" pitchFamily="34" charset="0"/>
              </a:rPr>
              <a:t>Этот вид отхода является </a:t>
            </a:r>
            <a:r>
              <a:rPr lang="ru-RU" sz="3600" dirty="0">
                <a:latin typeface="Franklin Gothic Medium" panose="020B0603020102020204" pitchFamily="34" charset="0"/>
              </a:rPr>
              <a:t>самым </a:t>
            </a:r>
            <a:r>
              <a:rPr lang="ru-RU" sz="3600" dirty="0" smtClean="0">
                <a:latin typeface="Franklin Gothic Medium" panose="020B0603020102020204" pitchFamily="34" charset="0"/>
              </a:rPr>
              <a:t>распространенным в мире: по </a:t>
            </a:r>
            <a:r>
              <a:rPr lang="ru-RU" sz="3600" dirty="0">
                <a:latin typeface="Franklin Gothic Medium" panose="020B0603020102020204" pitchFamily="34" charset="0"/>
              </a:rPr>
              <a:t>разным </a:t>
            </a:r>
            <a:r>
              <a:rPr lang="ru-RU" sz="3600" dirty="0" smtClean="0">
                <a:latin typeface="Franklin Gothic Medium" panose="020B0603020102020204" pitchFamily="34" charset="0"/>
              </a:rPr>
              <a:t>оценкам, </a:t>
            </a:r>
            <a:r>
              <a:rPr lang="ru-RU" sz="3600" dirty="0">
                <a:latin typeface="Franklin Gothic Medium" panose="020B0603020102020204" pitchFamily="34" charset="0"/>
              </a:rPr>
              <a:t>в </a:t>
            </a:r>
            <a:r>
              <a:rPr lang="ru-RU" sz="3600" dirty="0" smtClean="0">
                <a:latin typeface="Franklin Gothic Medium" panose="020B0603020102020204" pitchFamily="34" charset="0"/>
              </a:rPr>
              <a:t>мире его  выбрасывают </a:t>
            </a:r>
            <a:r>
              <a:rPr lang="ru-RU" sz="3600" dirty="0">
                <a:latin typeface="Franklin Gothic Medium" panose="020B0603020102020204" pitchFamily="34" charset="0"/>
              </a:rPr>
              <a:t>около </a:t>
            </a:r>
            <a:r>
              <a:rPr lang="ru-RU" sz="3600" dirty="0" smtClean="0">
                <a:latin typeface="Franklin Gothic Medium" panose="020B0603020102020204" pitchFamily="34" charset="0"/>
              </a:rPr>
              <a:t>720 </a:t>
            </a:r>
            <a:r>
              <a:rPr lang="ru-RU" sz="3600" dirty="0">
                <a:latin typeface="Franklin Gothic Medium" panose="020B0603020102020204" pitchFamily="34" charset="0"/>
              </a:rPr>
              <a:t>000 000 </a:t>
            </a:r>
            <a:r>
              <a:rPr lang="ru-RU" sz="3600" dirty="0" smtClean="0">
                <a:latin typeface="Franklin Gothic Medium" panose="020B0603020102020204" pitchFamily="34" charset="0"/>
              </a:rPr>
              <a:t>кг в год. Срок разложения этого отхода доходит до 10-12 лет. В </a:t>
            </a:r>
            <a:r>
              <a:rPr lang="ru-RU" sz="3600" dirty="0">
                <a:latin typeface="Franklin Gothic Medium" panose="020B0603020102020204" pitchFamily="34" charset="0"/>
              </a:rPr>
              <a:t>общей </a:t>
            </a:r>
            <a:r>
              <a:rPr lang="ru-RU" sz="3600" dirty="0" smtClean="0">
                <a:latin typeface="Franklin Gothic Medium" panose="020B0603020102020204" pitchFamily="34" charset="0"/>
              </a:rPr>
              <a:t>сложности </a:t>
            </a:r>
            <a:r>
              <a:rPr lang="ru-RU" sz="3600" dirty="0">
                <a:latin typeface="Franklin Gothic Medium" panose="020B0603020102020204" pitchFamily="34" charset="0"/>
              </a:rPr>
              <a:t>19% всего пляжного мусора в </a:t>
            </a:r>
            <a:r>
              <a:rPr lang="ru-RU" sz="3600" dirty="0" smtClean="0">
                <a:latin typeface="Franklin Gothic Medium" panose="020B0603020102020204" pitchFamily="34" charset="0"/>
              </a:rPr>
              <a:t>мире является этим отходом.</a:t>
            </a:r>
            <a:br>
              <a:rPr lang="ru-RU" sz="3600" dirty="0" smtClean="0">
                <a:latin typeface="Franklin Gothic Medium" panose="020B0603020102020204" pitchFamily="34" charset="0"/>
              </a:rPr>
            </a:br>
            <a:r>
              <a:rPr lang="ru-RU" sz="3600" dirty="0" smtClean="0">
                <a:latin typeface="Franklin Gothic Medium" panose="020B0603020102020204" pitchFamily="34" charset="0"/>
              </a:rPr>
              <a:t>Назовите его.</a:t>
            </a:r>
            <a:endParaRPr lang="ru-RU" sz="3600" dirty="0">
              <a:latin typeface="Franklin Gothic Medium" panose="020B0603020102020204" pitchFamily="34" charset="0"/>
            </a:endParaRPr>
          </a:p>
        </p:txBody>
      </p:sp>
      <p:pic>
        <p:nvPicPr>
          <p:cNvPr id="5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25" t="32265" b="37805"/>
          <a:stretch/>
        </p:blipFill>
        <p:spPr bwMode="auto">
          <a:xfrm>
            <a:off x="10765840" y="5338620"/>
            <a:ext cx="1229606" cy="143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5367" y="117664"/>
            <a:ext cx="392126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Сигаретные </a:t>
            </a:r>
          </a:p>
          <a:p>
            <a:pPr algn="ctr"/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окурки</a:t>
            </a:r>
            <a:endParaRPr lang="ru-RU" sz="4800" dirty="0">
              <a:solidFill>
                <a:srgbClr val="FF0066"/>
              </a:solidFill>
            </a:endParaRPr>
          </a:p>
        </p:txBody>
      </p:sp>
      <p:pic>
        <p:nvPicPr>
          <p:cNvPr id="8195" name="Picture 3" descr="C:\Users\lia012\Desktop\квиз плиз ТКО\РИС\hrmuso0z3969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877" y="2327489"/>
            <a:ext cx="3933756" cy="2159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691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95238" y="-2685711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01705" y="2203639"/>
            <a:ext cx="5334730" cy="156966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Раунд 4</a:t>
            </a:r>
          </a:p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«Игра капитанов»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8815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" t="64668" r="72353" b="7875"/>
          <a:stretch/>
        </p:blipFill>
        <p:spPr bwMode="auto">
          <a:xfrm>
            <a:off x="470017" y="2201571"/>
            <a:ext cx="1683523" cy="200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79170" y="1490653"/>
            <a:ext cx="7314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1. Расшифруйте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аббревиатуру «ТБО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79170" y="2353185"/>
            <a:ext cx="7314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2. Сколько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лет разлагаются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пластиковые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бутылки?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79170" y="3215717"/>
            <a:ext cx="7314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3. Назовите страну, в которой «закончился мусор», из-за чего приходится ввозить мусор для переработки из других стран?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79170" y="4355248"/>
            <a:ext cx="7314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4. К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какому классу элементов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относятся: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свинец, кадмий, ртуть, наносящие большой вред природе и здоровью человека?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79170" y="5771776"/>
            <a:ext cx="7314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5. Какой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вид природных ресурсов используется для изготовления пластика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?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-1" y="273965"/>
            <a:ext cx="12191999" cy="8455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Franklin Gothic Medium" panose="020B0603020102020204" pitchFamily="34" charset="0"/>
              </a:rPr>
              <a:t>Правильно ответьте на вопросы</a:t>
            </a:r>
            <a:endParaRPr lang="ru-RU" dirty="0">
              <a:latin typeface="Franklin Gothic Medium" panose="020B0603020102020204" pitchFamily="34" charset="0"/>
            </a:endParaRPr>
          </a:p>
        </p:txBody>
      </p:sp>
      <p:pic>
        <p:nvPicPr>
          <p:cNvPr id="15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35" t="65066" r="232" b="7874"/>
          <a:stretch/>
        </p:blipFill>
        <p:spPr bwMode="auto">
          <a:xfrm>
            <a:off x="9793480" y="2308471"/>
            <a:ext cx="2119357" cy="204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4512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87069" y="-2695236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003336" y="2394139"/>
            <a:ext cx="46910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РАЗДЕЛЬНЫЙ </a:t>
            </a:r>
          </a:p>
          <a:p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СБОР ОТХОДОВ</a:t>
            </a:r>
            <a:endParaRPr lang="ru-RU" sz="4800" dirty="0">
              <a:solidFill>
                <a:srgbClr val="FF0066"/>
              </a:solidFill>
            </a:endParaRPr>
          </a:p>
        </p:txBody>
      </p:sp>
      <p:pic>
        <p:nvPicPr>
          <p:cNvPr id="1027" name="Picture 3" descr="C:\Users\lia012\Desktop\квиз плиз ТКО\РИС\Рисунок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5" t="5215" r="16644" b="6433"/>
          <a:stretch/>
        </p:blipFill>
        <p:spPr bwMode="auto">
          <a:xfrm>
            <a:off x="1562102" y="1085850"/>
            <a:ext cx="3924300" cy="41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341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87069" y="-2695236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848059" y="2394139"/>
            <a:ext cx="46910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РАЗДЕЛЬНЫЙ </a:t>
            </a:r>
          </a:p>
          <a:p>
            <a:r>
              <a:rPr lang="ru-RU" sz="4800" dirty="0" smtClean="0">
                <a:solidFill>
                  <a:srgbClr val="FF0066"/>
                </a:solidFill>
                <a:latin typeface="Franklin Gothic Heavy" panose="020B0903020102020204" pitchFamily="34" charset="0"/>
                <a:ea typeface="+mj-ea"/>
                <a:cs typeface="+mj-cs"/>
              </a:rPr>
              <a:t>СБОР ОТХОДОВ</a:t>
            </a:r>
            <a:endParaRPr lang="ru-RU" sz="4800" dirty="0">
              <a:solidFill>
                <a:srgbClr val="FF0066"/>
              </a:solidFill>
            </a:endParaRPr>
          </a:p>
        </p:txBody>
      </p:sp>
      <p:pic>
        <p:nvPicPr>
          <p:cNvPr id="1027" name="Picture 3" descr="C:\Users\lia012\Desktop\квиз плиз ТКО\РИС\Рисунок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5" t="5215" r="16644" b="6433"/>
          <a:stretch/>
        </p:blipFill>
        <p:spPr bwMode="auto">
          <a:xfrm>
            <a:off x="1562102" y="1085850"/>
            <a:ext cx="3924300" cy="41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 rot="1075916">
            <a:off x="4499862" y="4112430"/>
            <a:ext cx="1155939" cy="98341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955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85713" y="-2695236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93361" y="2575114"/>
            <a:ext cx="7084760" cy="156966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Раунд 1</a:t>
            </a:r>
          </a:p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«Разминка для мозгов»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8747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3408" y="180975"/>
            <a:ext cx="12192000" cy="2021568"/>
          </a:xfrm>
        </p:spPr>
        <p:txBody>
          <a:bodyPr anchor="ctr">
            <a:norm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Расположите </a:t>
            </a:r>
            <a:r>
              <a:rPr lang="ru-RU" sz="4000" dirty="0">
                <a:latin typeface="Franklin Gothic Medium" panose="020B0603020102020204" pitchFamily="34" charset="0"/>
              </a:rPr>
              <a:t>эти виды отходов в порядке увеличения срока разложения: </a:t>
            </a:r>
            <a:endParaRPr lang="ru-RU" dirty="0">
              <a:latin typeface="Franklin Gothic Medium" panose="020B0603020102020204" pitchFamily="34" charset="0"/>
            </a:endParaRPr>
          </a:p>
        </p:txBody>
      </p:sp>
      <p:pic>
        <p:nvPicPr>
          <p:cNvPr id="3074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000" b="70368"/>
          <a:stretch/>
        </p:blipFill>
        <p:spPr bwMode="auto">
          <a:xfrm>
            <a:off x="10596785" y="5145086"/>
            <a:ext cx="1553232" cy="157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775" y="2216150"/>
            <a:ext cx="537686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8139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48118"/>
            <a:ext cx="12192000" cy="2387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Ответы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223962" y="1266825"/>
            <a:ext cx="9744076" cy="3676650"/>
            <a:chOff x="1223962" y="1266825"/>
            <a:chExt cx="9744076" cy="3676650"/>
          </a:xfrm>
        </p:grpSpPr>
        <p:pic>
          <p:nvPicPr>
            <p:cNvPr id="2051" name="Picture 3" descr="C:\Users\lia012\Desktop\квиз плиз ТКО\РИС\depositphotos_14033496-stock-illustration-funny-recycling-bin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962" y="1266825"/>
              <a:ext cx="9744076" cy="3676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3876985" y="3429000"/>
              <a:ext cx="4253298" cy="7664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193069"/>
                </a:avLst>
              </a:prstTxWarp>
              <a:spAutoFit/>
            </a:bodyPr>
            <a:lstStyle/>
            <a:p>
              <a:pPr algn="ctr"/>
              <a:r>
                <a:rPr lang="ru-RU" sz="8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/>
                </a:rPr>
                <a:t>Ответы</a:t>
              </a:r>
              <a:endPara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7786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3408" y="180975"/>
            <a:ext cx="12192000" cy="2021568"/>
          </a:xfrm>
        </p:spPr>
        <p:txBody>
          <a:bodyPr anchor="ctr">
            <a:norm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Расположите </a:t>
            </a:r>
            <a:r>
              <a:rPr lang="ru-RU" sz="4000" dirty="0">
                <a:latin typeface="Franklin Gothic Medium" panose="020B0603020102020204" pitchFamily="34" charset="0"/>
              </a:rPr>
              <a:t>эти виды отходов в порядке увеличения срока разложения: </a:t>
            </a:r>
            <a:endParaRPr lang="ru-RU" dirty="0">
              <a:latin typeface="Franklin Gothic Medium" panose="020B0603020102020204" pitchFamily="34" charset="0"/>
            </a:endParaRPr>
          </a:p>
        </p:txBody>
      </p:sp>
      <p:pic>
        <p:nvPicPr>
          <p:cNvPr id="3074" name="Picture 2" descr="C:\Users\lia012\Desktop\квиз плиз ТКО\РИС\garbage-icon-stickers-vector-237239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000" b="70368"/>
          <a:stretch/>
        </p:blipFill>
        <p:spPr bwMode="auto">
          <a:xfrm>
            <a:off x="10596785" y="5145086"/>
            <a:ext cx="1553232" cy="157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2835" y="2400300"/>
            <a:ext cx="87439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Franklin Gothic Medium" panose="020B0603020102020204" pitchFamily="34" charset="0"/>
                <a:ea typeface="+mj-ea"/>
                <a:cs typeface="+mj-cs"/>
              </a:rPr>
              <a:t>Б – ж/д билеты 1 месяц</a:t>
            </a:r>
          </a:p>
          <a:p>
            <a:pPr algn="ctr"/>
            <a:r>
              <a:rPr lang="ru-RU" sz="4000" dirty="0">
                <a:latin typeface="Franklin Gothic Medium" panose="020B0603020102020204" pitchFamily="34" charset="0"/>
                <a:ea typeface="+mj-ea"/>
                <a:cs typeface="+mj-cs"/>
              </a:rPr>
              <a:t>Г – хлопковые перчатки 3 месяца</a:t>
            </a:r>
          </a:p>
          <a:p>
            <a:pPr algn="ctr"/>
            <a:r>
              <a:rPr lang="ru-RU" sz="4000" dirty="0">
                <a:latin typeface="Franklin Gothic Medium" panose="020B0603020102020204" pitchFamily="34" charset="0"/>
                <a:ea typeface="+mj-ea"/>
                <a:cs typeface="+mj-cs"/>
              </a:rPr>
              <a:t>В – окурки </a:t>
            </a:r>
            <a:r>
              <a:rPr lang="ru-RU" sz="4000" dirty="0" smtClean="0">
                <a:latin typeface="Franklin Gothic Medium" panose="020B0603020102020204" pitchFamily="34" charset="0"/>
                <a:ea typeface="+mj-ea"/>
                <a:cs typeface="+mj-cs"/>
              </a:rPr>
              <a:t>12 лет</a:t>
            </a:r>
            <a:endParaRPr lang="ru-RU" sz="4000" dirty="0"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algn="ctr"/>
            <a:r>
              <a:rPr lang="ru-RU" sz="4000" dirty="0">
                <a:latin typeface="Franklin Gothic Medium" panose="020B0603020102020204" pitchFamily="34" charset="0"/>
                <a:ea typeface="+mj-ea"/>
                <a:cs typeface="+mj-cs"/>
              </a:rPr>
              <a:t>А – рыболовная леска 600 лет</a:t>
            </a:r>
          </a:p>
        </p:txBody>
      </p:sp>
    </p:spTree>
    <p:extLst>
      <p:ext uri="{BB962C8B-B14F-4D97-AF65-F5344CB8AC3E}">
        <p14:creationId xmlns:p14="http://schemas.microsoft.com/office/powerpoint/2010/main" val="3181194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lia012\Desktop\квиз плиз ТКО\РИС\frame-garbage-background-trash-isolated-rubbish-peel-from-banana-and-J8WE0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5" t="14687" r="11589" b="13594"/>
          <a:stretch/>
        </p:blipFill>
        <p:spPr bwMode="auto">
          <a:xfrm rot="5400000">
            <a:off x="2695238" y="-2695236"/>
            <a:ext cx="6858002" cy="122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85099" y="2203639"/>
            <a:ext cx="4167936" cy="156966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Раунд 2</a:t>
            </a:r>
          </a:p>
          <a:p>
            <a:pPr algn="ctr"/>
            <a:r>
              <a:rPr lang="ru-RU" sz="4800" dirty="0" smtClean="0">
                <a:latin typeface="Franklin Gothic Heavy" panose="020B0903020102020204" pitchFamily="34" charset="0"/>
                <a:ea typeface="+mj-ea"/>
                <a:cs typeface="+mj-cs"/>
              </a:rPr>
              <a:t>«Найди пару»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8643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325243"/>
            <a:ext cx="12191999" cy="109335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Franklin Gothic Medium" panose="020B0603020102020204" pitchFamily="34" charset="0"/>
              </a:rPr>
              <a:t>Соотнесите знак экологической маркировки и его значение</a:t>
            </a:r>
            <a:endParaRPr lang="ru-RU" dirty="0">
              <a:latin typeface="Franklin Gothic Medium" panose="020B0603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09592" y="3555017"/>
            <a:ext cx="55831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Данная маркировка гарантирует, что производимая изготовителем продукция полностью соответствует требованиям безопасности для человека и окружающей среды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34809" y="3571013"/>
            <a:ext cx="439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Б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7651" y="5432104"/>
            <a:ext cx="50762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Упаковку, на которой есть такая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экомаркировка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, следует выбросить в урну.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574" y="5376076"/>
            <a:ext cx="429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В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09592" y="5432104"/>
            <a:ext cx="55831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Особая утилизация: ставится на источниках питания (батарейки) и товарах, содержащих некоторые опасные вещества (ртуть, свинец).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96352" y="5376076"/>
            <a:ext cx="4396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Г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7649" y="3555017"/>
            <a:ext cx="50361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Этот знак означает, что упаковка товара частично или полностью сделана из переработанного сырья либо пригодна для последующей переработки.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5950" y="3571013"/>
            <a:ext cx="429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Franklin Gothic Medium" panose="020B0603020102020204" pitchFamily="34" charset="0"/>
              </a:rPr>
              <a:t>А</a:t>
            </a:r>
            <a:endParaRPr lang="ru-RU" sz="4000" dirty="0"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535957" y="1411470"/>
            <a:ext cx="1832497" cy="1256231"/>
            <a:chOff x="367469" y="2384277"/>
            <a:chExt cx="1832497" cy="1256231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0064" y="2578015"/>
              <a:ext cx="838790" cy="838790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19163" y="2600737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1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2" name="Прямоугольник с двумя скругленными противолежащими углами 31"/>
            <p:cNvSpPr/>
            <p:nvPr/>
          </p:nvSpPr>
          <p:spPr>
            <a:xfrm>
              <a:off x="367469" y="2384277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605542" y="1406304"/>
            <a:ext cx="1832497" cy="1256231"/>
            <a:chOff x="494227" y="3131230"/>
            <a:chExt cx="1832497" cy="1256231"/>
          </a:xfrm>
        </p:grpSpPr>
        <p:sp>
          <p:nvSpPr>
            <p:cNvPr id="21" name="TextBox 20"/>
            <p:cNvSpPr txBox="1"/>
            <p:nvPr/>
          </p:nvSpPr>
          <p:spPr>
            <a:xfrm>
              <a:off x="617918" y="3405402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2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7" name="Прямоугольник с двумя скругленными противолежащими углами 6"/>
            <p:cNvSpPr/>
            <p:nvPr/>
          </p:nvSpPr>
          <p:spPr>
            <a:xfrm>
              <a:off x="494227" y="3131230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100" name="Picture 4" descr="C:\Users\lia012\Desktop\квиз плиз ТКО\РИС\1_6ceH1D-LCirAznnZeFH2cg.jpe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318" y="3308709"/>
              <a:ext cx="1220221" cy="927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6675127" y="1406304"/>
            <a:ext cx="1832498" cy="1256231"/>
            <a:chOff x="460041" y="4387461"/>
            <a:chExt cx="1832498" cy="1256231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1523" y="4637591"/>
              <a:ext cx="1201016" cy="75597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35108" y="4637591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3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3" name="Прямоугольник с двумя скругленными противолежащими углами 32"/>
            <p:cNvSpPr/>
            <p:nvPr/>
          </p:nvSpPr>
          <p:spPr>
            <a:xfrm>
              <a:off x="460041" y="4387461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9744712" y="1406304"/>
            <a:ext cx="1832497" cy="1256231"/>
            <a:chOff x="460042" y="5620905"/>
            <a:chExt cx="1832497" cy="1256231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58782" y="5665687"/>
              <a:ext cx="760072" cy="91481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29078" y="5838542"/>
              <a:ext cx="5372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Franklin Gothic Medium" panose="020B0603020102020204" pitchFamily="34" charset="0"/>
                </a:rPr>
                <a:t>4</a:t>
              </a:r>
              <a:endParaRPr lang="ru-RU" sz="4000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34" name="Прямоугольник с двумя скругленными противолежащими углами 33"/>
            <p:cNvSpPr/>
            <p:nvPr/>
          </p:nvSpPr>
          <p:spPr>
            <a:xfrm>
              <a:off x="460042" y="5620905"/>
              <a:ext cx="1832497" cy="1256231"/>
            </a:xfrm>
            <a:prstGeom prst="round2Diag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094074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0" grpId="0"/>
      <p:bldP spid="26" grpId="0"/>
      <p:bldP spid="18" grpId="0"/>
      <p:bldP spid="27" grpId="0"/>
      <p:bldP spid="1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23962" y="1266825"/>
            <a:ext cx="9744076" cy="3676650"/>
            <a:chOff x="1223962" y="1266825"/>
            <a:chExt cx="9744076" cy="3676650"/>
          </a:xfrm>
        </p:grpSpPr>
        <p:pic>
          <p:nvPicPr>
            <p:cNvPr id="5" name="Picture 3" descr="C:\Users\lia012\Desktop\квиз плиз ТКО\РИС\depositphotos_14033496-stock-illustration-funny-recycling-bin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3962" y="1266825"/>
              <a:ext cx="9744076" cy="3676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3876985" y="3429000"/>
              <a:ext cx="4253298" cy="7664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193069"/>
                </a:avLst>
              </a:prstTxWarp>
              <a:spAutoFit/>
            </a:bodyPr>
            <a:lstStyle/>
            <a:p>
              <a:pPr algn="ctr"/>
              <a:r>
                <a:rPr lang="ru-RU" sz="8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/>
                </a:rPr>
                <a:t>Ответы</a:t>
              </a:r>
              <a:endPara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6864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4969</TotalTime>
  <Words>470</Words>
  <Application>Microsoft Office PowerPoint</Application>
  <PresentationFormat>Произвольный</PresentationFormat>
  <Paragraphs>65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Расположите эти виды отходов в порядке увеличения срока разложения: </vt:lpstr>
      <vt:lpstr>Ответы </vt:lpstr>
      <vt:lpstr>Расположите эти виды отходов в порядке увеличения срока разложения: </vt:lpstr>
      <vt:lpstr>Презентация PowerPoint</vt:lpstr>
      <vt:lpstr>Соотнесите знак экологической маркировки и его значение</vt:lpstr>
      <vt:lpstr>Презентация PowerPoint</vt:lpstr>
      <vt:lpstr>Соотнесите знак экологической маркировки и его значение</vt:lpstr>
      <vt:lpstr>Презентация PowerPoint</vt:lpstr>
      <vt:lpstr>На одном из рекламных плакатов начала ХХ века был изображен больной туберкулезом, который пьет воду из публичного крана, а позади молодая девушка, стоящая в очереди. Что рекламируют эти плакаты?</vt:lpstr>
      <vt:lpstr>Презентация PowerPoint</vt:lpstr>
      <vt:lpstr>На одном из рекламных плакатов начала ХХ века был изображен больной туберкулезом, который пьет воду из публичного крана, а позади молодая девушка, стоящая в очереди. Что рекламируют эти плакаты?</vt:lpstr>
      <vt:lpstr>Этот вид отхода является самым распространенным в мире: по разным оценкам, в мире его  выбрасывают около 720 000 000 кг в год. Срок разложения этого отхода доходит до 10-12 лет. В общей сложности 19% всего пляжного мусора в мире является этим отходом. Назовите его.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раунд</dc:title>
  <dc:creator>Пользователь Windows</dc:creator>
  <cp:lastModifiedBy>Муравьева Полина Сергеевна</cp:lastModifiedBy>
  <cp:revision>80</cp:revision>
  <dcterms:created xsi:type="dcterms:W3CDTF">2018-11-26T19:22:00Z</dcterms:created>
  <dcterms:modified xsi:type="dcterms:W3CDTF">2019-02-18T09:31:23Z</dcterms:modified>
</cp:coreProperties>
</file>